
<file path=[Content_Types].xml><?xml version="1.0" encoding="utf-8"?>
<Types xmlns="http://schemas.openxmlformats.org/package/2006/content-types">
  <Default ContentType="image/jpeg" Extension="jpeg"/>
  <Default ContentType="application/xml" Extension="xml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2" Target="docProps/app.xml" Type="http://schemas.openxmlformats.org/officeDocument/2006/relationships/extended-properties"/>
  <Relationship Id="rId3" Target="docProps/core.xml" Type="http://schemas.openxmlformats.org/package/2006/relationships/metadata/core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5" cy="5143683"/>
  <p:notesSz cx="5143683" cy="9144005"/>
  <p:defaultTextStyle>
    <a:defPPr/>
    <a:lvl1pPr lvl="0" marL="0">
      <a:defRPr sz="1600">
        <a:latin typeface="+mn-lt"/>
        <a:ea typeface="+mn-ea"/>
        <a:cs typeface="+mn-cs"/>
      </a:defRPr>
    </a:lvl1pPr>
    <a:lvl2pPr lvl="1" marL="457200">
      <a:defRPr sz="1600">
        <a:latin typeface="+mn-lt"/>
        <a:ea typeface="+mn-ea"/>
        <a:cs typeface="+mn-cs"/>
      </a:defRPr>
    </a:lvl2pPr>
    <a:lvl3pPr lvl="2" marL="914400">
      <a:defRPr sz="1600">
        <a:latin typeface="+mn-lt"/>
        <a:ea typeface="+mn-ea"/>
        <a:cs typeface="+mn-cs"/>
      </a:defRPr>
    </a:lvl3pPr>
    <a:lvl4pPr lvl="3" marL="1371600">
      <a:defRPr sz="1600">
        <a:latin typeface="+mn-lt"/>
        <a:ea typeface="+mn-ea"/>
        <a:cs typeface="+mn-cs"/>
      </a:defRPr>
    </a:lvl4pPr>
    <a:lvl5pPr lvl="4" marL="1828800">
      <a:defRPr sz="1600">
        <a:latin typeface="+mn-lt"/>
        <a:ea typeface="+mn-ea"/>
        <a:cs typeface="+mn-cs"/>
      </a:defRPr>
    </a:lvl5pPr>
    <a:lvl6pPr lvl="5" marL="2286000">
      <a:defRPr sz="1600">
        <a:latin typeface="+mn-lt"/>
        <a:ea typeface="+mn-ea"/>
        <a:cs typeface="+mn-cs"/>
      </a:defRPr>
    </a:lvl6pPr>
    <a:lvl7pPr lvl="6" marL="2743200">
      <a:defRPr sz="1600">
        <a:latin typeface="+mn-lt"/>
        <a:ea typeface="+mn-ea"/>
        <a:cs typeface="+mn-cs"/>
      </a:defRPr>
    </a:lvl7pPr>
    <a:lvl8pPr lvl="7" marL="3200400">
      <a:defRPr sz="1600">
        <a:latin typeface="+mn-lt"/>
        <a:ea typeface="+mn-ea"/>
        <a:cs typeface="+mn-cs"/>
      </a:defRPr>
    </a:lvl8pPr>
    <a:lvl9pPr lvl="8" marL="3657600">
      <a:defRPr sz="1600">
        <a:latin typeface="+mn-lt"/>
        <a:ea typeface="+mn-ea"/>
        <a:cs typeface="+mn-cs"/>
      </a:defRPr>
    </a:lvl9pPr>
  </p:defaultTextStyle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_rels/presentation.xml.rels><?xml version="1.0" encoding="UTF-8" standalone="no" ?>
<Relationships xmlns="http://schemas.openxmlformats.org/package/2006/relationships">
  <Relationship Id="rId7" Target="slides/slide5.xml" Type="http://schemas.openxmlformats.org/officeDocument/2006/relationships/slide"/>
  <Relationship Id="rId6" Target="slides/slide4.xml" Type="http://schemas.openxmlformats.org/officeDocument/2006/relationships/slide"/>
  <Relationship Id="rId14" Target="slides/slide12.xml" Type="http://schemas.openxmlformats.org/officeDocument/2006/relationships/slide"/>
  <Relationship Id="rId13" Target="slides/slide11.xml" Type="http://schemas.openxmlformats.org/officeDocument/2006/relationships/slide"/>
  <Relationship Id="rId4" Target="slides/slide2.xml" Type="http://schemas.openxmlformats.org/officeDocument/2006/relationships/slide"/>
  <Relationship Id="rId3" Target="slides/slide1.xml" Type="http://schemas.openxmlformats.org/officeDocument/2006/relationships/slide"/>
  <Relationship Id="rId12" Target="slides/slide10.xml" Type="http://schemas.openxmlformats.org/officeDocument/2006/relationships/slide"/>
  <Relationship Id="rId10" Target="slides/slide8.xml" Type="http://schemas.openxmlformats.org/officeDocument/2006/relationships/slide"/>
  <Relationship Id="rId5" Target="slides/slide3.xml" Type="http://schemas.openxmlformats.org/officeDocument/2006/relationships/slide"/>
  <Relationship Id="rId11" Target="slides/slide9.xml" Type="http://schemas.openxmlformats.org/officeDocument/2006/relationships/slide"/>
  <Relationship Id="rId8" Target="slides/slide6.xml" Type="http://schemas.openxmlformats.org/officeDocument/2006/relationships/slide"/>
  <Relationship Id="rId16" Target="tableStyles.xml" Type="http://schemas.openxmlformats.org/officeDocument/2006/relationships/tableStyles"/>
  <Relationship Id="rId2" Target="slideMasters/slideMaster1.xml" Type="http://schemas.openxmlformats.org/officeDocument/2006/relationships/slideMaster"/>
  <Relationship Id="rId9" Target="slides/slide7.xml" Type="http://schemas.openxmlformats.org/officeDocument/2006/relationships/slide"/>
  <Relationship Id="rId15" Target="slides/slide13.xml" Type="http://schemas.openxmlformats.org/officeDocument/2006/relationships/slide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13" name="GroupShape 1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" name="Shape 14"/>
          <p:cNvSpPr txBox="true"/>
          <p:nvPr isPhoto="false">
            <p:ph idx="0" type="title"/>
          </p:nvPr>
        </p:nvSpPr>
        <p:spPr>
          <a:xfrm flipH="false" flipV="false" rot="0">
            <a:off x="1143000" y="841801"/>
            <a:ext cx="6858004" cy="3458823"/>
          </a:xfrm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algn="ctr" indent="0" lvl="0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1pPr>
            <a:lvl2pPr algn="ctr" indent="0" lvl="1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2pPr>
            <a:lvl3pPr algn="ctr" indent="0" lvl="2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3pPr>
            <a:lvl4pPr algn="ctr" indent="0" lvl="3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4pPr>
            <a:lvl5pPr algn="ctr" indent="0" lvl="4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5pPr>
            <a:lvl6pPr algn="ctr" indent="0" lvl="5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6pPr>
            <a:lvl7pPr algn="ctr" indent="0" lvl="6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7pPr>
            <a:lvl8pPr algn="ctr" indent="0" lvl="7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8pPr>
            <a:lvl9pPr algn="ctr" indent="0" lvl="8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9pPr>
          </a:lstStyle>
          <a:p/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10" name="GroupShape 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" name="Shape 1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  <p:sp>
        <p:nvSpPr>
          <p:cNvPr hidden="false" id="12" name="Shape 12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0" type="title"/>
          </p:nvPr>
        </p:nvSpPr>
        <p:spPr>
          <a:xfrm flipH="false" flipV="false" rot="0">
            <a:off x="1143000" y="841802"/>
            <a:ext cx="6858004" cy="1790764"/>
          </a:xfrm>
          <a:prstGeom prst="rect">
            <a:avLst/>
          </a:prstGeom>
        </p:spPr>
        <p:txBody>
          <a:bodyPr anchor="b" bIns="45000" lIns="90000" rIns="90000" tIns="45000">
            <a:noAutofit/>
          </a:bodyPr>
          <a:lstStyle>
            <a:defPPr/>
            <a:lvl1pPr algn="ctr" indent="0" lvl="0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1pPr>
            <a:lvl2pPr algn="ctr" indent="0" lvl="1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2pPr>
            <a:lvl3pPr algn="ctr" indent="0" lvl="2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3pPr>
            <a:lvl4pPr algn="ctr" indent="0" lvl="3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4pPr>
            <a:lvl5pPr algn="ctr" indent="0" lvl="4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5pPr>
            <a:lvl6pPr algn="ctr" indent="0" lvl="5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6pPr>
            <a:lvl7pPr algn="ctr" indent="0" lvl="6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7pPr>
            <a:lvl8pPr algn="ctr" indent="0" lvl="7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8pPr>
            <a:lvl9pPr algn="ctr" indent="0" lvl="8" marL="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/>
              <a:buNone/>
              <a:defRPr sz="4000"/>
            </a:lvl9pPr>
          </a:lstStyle>
          <a:p/>
        </p:txBody>
      </p:sp>
      <p:sp>
        <p:nvSpPr>
          <p:cNvPr hidden="false" id="9" name="Shape 9"/>
          <p:cNvSpPr txBox="true"/>
          <p:nvPr isPhoto="false">
            <p:ph idx="2" type="subTitle"/>
          </p:nvPr>
        </p:nvSpPr>
        <p:spPr>
          <a:xfrm flipH="false" flipV="false" rot="0">
            <a:off x="1143000" y="2701624"/>
            <a:ext cx="6858004" cy="1241865"/>
          </a:xfrm>
          <a:prstGeom prst="rect">
            <a:avLst/>
          </a:prstGeom>
        </p:spPr>
        <p:txBody>
          <a:bodyPr anchor="t" bIns="45000" lIns="90000" rIns="90000" tIns="45000">
            <a:noAutofit/>
          </a:bodyPr>
          <a:lstStyle>
            <a:defPPr/>
            <a:lvl1pPr algn="ctr" indent="0" lvl="0" marL="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1pPr>
            <a:lvl2pPr algn="ctr" indent="0" lvl="1" marL="4572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2pPr>
            <a:lvl3pPr algn="ctr" indent="0" lvl="2" marL="9144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3pPr>
            <a:lvl4pPr algn="ctr" indent="0" lvl="3" marL="13716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4pPr>
            <a:lvl5pPr algn="ctr" indent="0" lvl="4" marL="18288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5pPr>
            <a:lvl6pPr algn="ctr" indent="0" lvl="5" marL="22860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6pPr>
            <a:lvl7pPr algn="ctr" indent="0" lvl="6" marL="27432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7pPr>
            <a:lvl8pPr algn="ctr" indent="0" lvl="7" marL="32004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8pPr>
            <a:lvl9pPr algn="ctr" indent="0" lvl="8" marL="3657600" marR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Symbol"/>
              <a:buNone/>
              <a:defRPr sz="1600"/>
            </a:lvl9pPr>
          </a:lstStyle>
          <a:p/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4" name="GroupShape 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" name="Shape 5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15" name="GroupShape 1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" name="Shape 1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  <p:sp>
        <p:nvSpPr>
          <p:cNvPr hidden="false" id="17" name="Shape 17"/>
          <p:cNvSpPr txBox="true"/>
          <p:nvPr isPhoto="false">
            <p:ph idx="1" type="body"/>
          </p:nvPr>
        </p:nvSpPr>
        <p:spPr>
          <a:xfrm flipH="false" flipV="false" rot="0">
            <a:off x="628650" y="1369267"/>
            <a:ext cx="3886202" cy="3263619"/>
          </a:xfrm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  <p:sp>
        <p:nvSpPr>
          <p:cNvPr hidden="false" id="18" name="Shape 18"/>
          <p:cNvSpPr txBox="true"/>
          <p:nvPr isPhoto="false">
            <p:ph idx="3" type="body"/>
          </p:nvPr>
        </p:nvSpPr>
        <p:spPr>
          <a:xfrm flipH="false" flipV="false" rot="0">
            <a:off x="4629152" y="1369267"/>
            <a:ext cx="3886202" cy="3263619"/>
          </a:xfrm>
          <a:prstGeom prst="rect">
            <a:avLst/>
          </a:prstGeom>
        </p:spPr>
        <p:txBody>
          <a:bodyPr bIns="45000" lIns="90000" rIns="90000" tIns="45000">
            <a:noAutofit/>
          </a:bodyPr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/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6" name="GroupShape 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 standalone="no" ?>
<Relationships xmlns="http://schemas.openxmlformats.org/package/2006/relationships">
  <Relationship Id="rId6" Target="../slideLayouts/slideLayout5.xml" Type="http://schemas.openxmlformats.org/officeDocument/2006/relationships/slideLayout"/>
  <Relationship Id="rId1" Target="../theme/theme1.xml" Type="http://schemas.openxmlformats.org/officeDocument/2006/relationships/theme"/>
  <Relationship Id="rId2" Target="../slideLayouts/slideLayout1.xml" Type="http://schemas.openxmlformats.org/officeDocument/2006/relationships/slideLayout"/>
  <Relationship Id="rId3" Target="../slideLayouts/slideLayout2.xml" Type="http://schemas.openxmlformats.org/officeDocument/2006/relationships/slideLayout"/>
  <Relationship Id="rId4" Target="../slideLayouts/slideLayout3.xml" Type="http://schemas.openxmlformats.org/officeDocument/2006/relationships/slideLayout"/>
  <Relationship Id="rId7" Target="../slideLayouts/slideLayout6.xml" Type="http://schemas.openxmlformats.org/officeDocument/2006/relationships/slideLayout"/>
  <Relationship Id="rId5" Target="../slideLayouts/slideLayout4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chemeClr val="bg1"/>
        </a:solidFill>
      </p:bgPr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628650" y="273853"/>
            <a:ext cx="7886704" cy="994207"/>
          </a:xfrm>
          <a:prstGeom prst="rect">
            <a:avLst/>
          </a:prstGeom>
          <a:noFill/>
          <a:ln>
            <a:noFill/>
            <a:headEnd type="none"/>
            <a:tailEnd type="none"/>
          </a:ln>
        </p:spPr>
        <p:txBody>
          <a:bodyPr anchor="ctr" bIns="45000" lIns="90000" rIns="90000" tIns="45000">
            <a:normAutofit fontScale="100%" lnSpcReduction="0%"/>
          </a:bodyPr>
          <a:p/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628650" y="1369267"/>
            <a:ext cx="7886704" cy="3263619"/>
          </a:xfrm>
          <a:prstGeom prst="rect">
            <a:avLst/>
          </a:prstGeom>
          <a:noFill/>
          <a:ln>
            <a:noFill/>
            <a:headEnd type="none"/>
            <a:tailEnd type="none"/>
          </a:ln>
        </p:spPr>
        <p:txBody>
          <a:bodyPr anchor="t" bIns="45000" lIns="90000" rIns="90000" tIns="45000">
            <a:normAutofit fontScale="100%" lnSpcReduction="0%"/>
          </a:bodyPr>
          <a:p/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/>
      <a:lvl1pPr algn="l" indent="0" lvl="0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1pPr>
      <a:lvl2pPr algn="l" indent="0" lvl="1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2pPr>
      <a:lvl3pPr algn="l" indent="0" lvl="2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3pPr>
      <a:lvl4pPr algn="l" indent="0" lvl="3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4pPr>
      <a:lvl5pPr algn="l" indent="0" lvl="4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5pPr>
      <a:lvl6pPr algn="l" indent="0" lvl="5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6pPr>
      <a:lvl7pPr algn="l" indent="0" lvl="6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7pPr>
      <a:lvl8pPr algn="l" indent="0" lvl="7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8pPr>
      <a:lvl9pPr algn="l" indent="0" lvl="8" marL="0" marR="0">
        <a:lnSpc>
          <a:spcPct val="90000"/>
        </a:lnSpc>
        <a:spcBef>
          <a:spcPts val="0"/>
        </a:spcBef>
        <a:spcAft>
          <a:spcPts val="0"/>
        </a:spcAft>
        <a:buFont typeface="Symbol"/>
        <a:buNone/>
        <a:defRPr sz="3000">
          <a:latin typeface="+mj-lt"/>
          <a:ea typeface="+mj-ea"/>
          <a:cs typeface="+mj-cs"/>
        </a:defRPr>
      </a:lvl9pPr>
    </p:titleStyle>
    <p:bodyStyle>
      <a:defPPr/>
      <a:lvl1pPr algn="l" indent="-314325" lvl="0" marL="31432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800">
          <a:latin typeface="+mn-lt"/>
          <a:ea typeface="+mn-ea"/>
          <a:cs typeface="+mn-cs"/>
        </a:defRPr>
      </a:lvl1pPr>
      <a:lvl2pPr algn="l" indent="-279400" lvl="1" marL="736600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600">
          <a:latin typeface="+mn-lt"/>
          <a:ea typeface="+mn-ea"/>
          <a:cs typeface="+mn-cs"/>
        </a:defRPr>
      </a:lvl2pPr>
      <a:lvl3pPr algn="l" indent="-244475" lvl="2" marL="11588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3pPr>
      <a:lvl4pPr algn="l" indent="-244475" lvl="3" marL="16160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4pPr>
      <a:lvl5pPr algn="l" indent="-244475" lvl="4" marL="20732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5pPr>
      <a:lvl6pPr algn="l" indent="-244475" lvl="5" marL="25304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6pPr>
      <a:lvl7pPr algn="l" indent="-244475" lvl="6" marL="29876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7pPr>
      <a:lvl8pPr algn="l" indent="-244475" lvl="7" marL="34448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8pPr>
      <a:lvl9pPr algn="l" indent="-244475" lvl="8" marL="3902075" marR="0">
        <a:lnSpc>
          <a:spcPct val="90000"/>
        </a:lnSpc>
        <a:spcBef>
          <a:spcPts val="750"/>
        </a:spcBef>
        <a:spcAft>
          <a:spcPts val="0"/>
        </a:spcAft>
        <a:buFont typeface="Symbol"/>
        <a:buChar char=""/>
        <a:defRPr sz="1400">
          <a:latin typeface="+mn-lt"/>
          <a:ea typeface="+mn-ea"/>
          <a:cs typeface="+mn-cs"/>
        </a:defRPr>
      </a:lvl9pPr>
    </p:bodyStyle>
    <p:otherStyle>
      <a:defPPr/>
      <a:lvl1pPr lvl="0">
        <a:defRPr sz="1600">
          <a:latin typeface="+mn-lt"/>
          <a:ea typeface="+mn-ea"/>
          <a:cs typeface="+mn-cs"/>
        </a:defRPr>
      </a:lvl1pPr>
      <a:lvl2pPr lvl="1">
        <a:defRPr sz="1600">
          <a:latin typeface="+mn-lt"/>
          <a:ea typeface="+mn-ea"/>
          <a:cs typeface="+mn-cs"/>
        </a:defRPr>
      </a:lvl2pPr>
      <a:lvl3pPr lvl="2">
        <a:defRPr sz="1600">
          <a:latin typeface="+mn-lt"/>
          <a:ea typeface="+mn-ea"/>
          <a:cs typeface="+mn-cs"/>
        </a:defRPr>
      </a:lvl3pPr>
      <a:lvl4pPr lvl="3">
        <a:defRPr sz="1600">
          <a:latin typeface="+mn-lt"/>
          <a:ea typeface="+mn-ea"/>
          <a:cs typeface="+mn-cs"/>
        </a:defRPr>
      </a:lvl4pPr>
      <a:lvl5pPr lvl="4">
        <a:defRPr sz="1600">
          <a:latin typeface="+mn-lt"/>
          <a:ea typeface="+mn-ea"/>
          <a:cs typeface="+mn-cs"/>
        </a:defRPr>
      </a:lvl5pPr>
      <a:lvl6pPr lvl="5">
        <a:defRPr sz="1600">
          <a:latin typeface="+mn-lt"/>
          <a:ea typeface="+mn-ea"/>
          <a:cs typeface="+mn-cs"/>
        </a:defRPr>
      </a:lvl6pPr>
      <a:lvl7pPr lvl="6">
        <a:defRPr sz="1600">
          <a:latin typeface="+mn-lt"/>
          <a:ea typeface="+mn-ea"/>
          <a:cs typeface="+mn-cs"/>
        </a:defRPr>
      </a:lvl7pPr>
      <a:lvl8pPr lvl="7">
        <a:defRPr sz="1600">
          <a:latin typeface="+mn-lt"/>
          <a:ea typeface="+mn-ea"/>
          <a:cs typeface="+mn-cs"/>
        </a:defRPr>
      </a:lvl8pPr>
      <a:lvl9pPr lvl="8">
        <a:defRPr sz="1600"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0.xml.rels><?xml version="1.0" encoding="UTF-8" standalone="no" ?>
<Relationships xmlns="http://schemas.openxmlformats.org/package/2006/relationships">
  <Relationship Id="rId1" Target="../media/2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11.xml.rels><?xml version="1.0" encoding="UTF-8" standalone="no" ?>
<Relationships xmlns="http://schemas.openxmlformats.org/package/2006/relationships">
  <Relationship Id="rId1" Target="../media/3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12.xml.rels><?xml version="1.0" encoding="UTF-8" standalone="no" ?>
<Relationships xmlns="http://schemas.openxmlformats.org/package/2006/relationships">
  <Relationship Id="rId1" Target="../media/4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13.xml.rels><?xml version="1.0" encoding="UTF-8" standalone="no" ?>
<Relationships xmlns="http://schemas.openxmlformats.org/package/2006/relationships">
  <Relationship Id="rId1" Target="../media/5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media/1.jpeg" Type="http://schemas.openxmlformats.org/officeDocument/2006/relationships/image"/>
  <Relationship Id="rId2" Target="../slideLayouts/slideLayout2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9" name="GroupShape 1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0" name="Shape 2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 algn="ctr" indent="0" marL="0" marR="0">
              <a:spcBef>
                <a:spcPts val="0"/>
              </a:spcBef>
              <a:spcAft>
                <a:spcPts val="1618"/>
              </a:spcAft>
            </a:pPr>
            <a:r>
              <a:rPr b="true" cap="all" i="false" spc="75">
                <a:solidFill>
                  <a:srgbClr val="DA1564">
                    <a:alpha val="61961"/>
                  </a:srgbClr>
                </a:solidFill>
                <a:highlight>
                  <a:srgbClr val="F3F4F7">
                    <a:alpha val="89804"/>
                  </a:srgbClr>
                </a:highlight>
                <a:latin typeface="Pomidorko"/>
                <a:ea typeface="Pomidorko"/>
                <a:cs typeface="Pomidorko"/>
              </a:rPr>
              <a:t>Безпасное лето. Памятки и консультации для родителей.</a:t>
            </a:r>
            <a:endParaRPr b="true" cap="all" i="false" spc="75">
              <a:solidFill>
                <a:srgbClr val="DA1564">
                  <a:alpha val="61961"/>
                </a:srgbClr>
              </a:solidFill>
              <a:highlight>
                <a:srgbClr val="F3F4F7">
                  <a:alpha val="89804"/>
                </a:srgbClr>
              </a:highlight>
              <a:latin typeface="Pomidorko"/>
              <a:ea typeface="Pomidorko"/>
              <a:cs typeface="Pomidorko"/>
            </a:endParaRPr>
          </a:p>
        </p:txBody>
      </p:sp>
      <p:sp>
        <p:nvSpPr>
          <p:cNvPr hidden="false" id="21" name="Shape 21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ПАМЯТКА ДЛЯ РОДИТЕЛЕЙ ДЛЯ СОПРОВОЖДЕНИЯ ДЕТЕЙ НА ОТДЫХ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Graublau Web"/>
                <a:ea typeface="Graublau Web"/>
                <a:cs typeface="Graublau Web"/>
              </a:rPr>
              <a:t> </a:t>
            </a: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Graublau Web"/>
                <a:ea typeface="Graublau Web"/>
                <a:cs typeface="Graublau Web"/>
              </a:rPr>
              <a:t> 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       Вот и настала летняя пора, когда все стремятся за новыми, незабываемыми впечатлениями на отдых на дачу, на море или просто в богатый дарами летний лес и на теплую речку с песчаным берегом.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        Давайте вспомним некоторые травмоопасные моменты для детей в такое прекрасное время года, как лето.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10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7" name="GroupShape 4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8" name="Shape 4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49" name="Shape 49"/>
          <p:cNvSpPr txBox="true"/>
          <p:nvPr isPhoto="false">
            <p:ph idx="1" type="body"/>
          </p:nvPr>
        </p:nvSpPr>
        <p:spPr>
          <a:prstGeom prst="rect">
            <a:avLst/>
          </a:prstGeom>
        </p:spPr>
      </p:sp>
      <p:sp>
        <p:nvSpPr>
          <p:cNvPr hidden="false" id="50" name="Shape 50"/>
          <p:cNvSpPr txBox="true"/>
          <p:nvPr isPhoto="false"/>
        </p:nvSpPr>
        <p:spPr>
          <a:xfrm flipH="false" flipV="false" rot="0">
            <a:off x="2755902" y="91"/>
            <a:ext cx="3632200" cy="5143500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lstStyle>
            <a:defPPr/>
            <a:lvl1pPr indent="0" lvl="0" marL="0"/>
            <a:lvl2pPr indent="0" lvl="1" marL="457200"/>
            <a:lvl3pPr indent="0" lvl="2" marL="914400"/>
            <a:lvl4pPr indent="0" lvl="3" marL="1371600"/>
            <a:lvl5pPr indent="0" lvl="4" marL="1828800"/>
            <a:lvl6pPr indent="0" lvl="5" marL="2286000"/>
            <a:lvl7pPr indent="0" lvl="6" marL="2743200"/>
            <a:lvl8pPr indent="0" lvl="7" marL="3200400"/>
            <a:lvl9pPr indent="0" lvl="8" marL="3657600"/>
          </a:lstStyle>
          <a:p>
            <a:pPr algn="ctr" indent="0" marL="0">
              <a:buNone/>
            </a:pPr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1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51" name="GroupShape 5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2" name="Shape 52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53" name="Shape 53"/>
          <p:cNvSpPr txBox="true"/>
          <p:nvPr isPhoto="false">
            <p:ph idx="1" type="body"/>
          </p:nvPr>
        </p:nvSpPr>
        <p:spPr>
          <a:prstGeom prst="rect">
            <a:avLst/>
          </a:prstGeom>
        </p:spPr>
      </p:sp>
      <p:sp>
        <p:nvSpPr>
          <p:cNvPr hidden="false" id="54" name="Shape 54"/>
          <p:cNvSpPr txBox="true"/>
          <p:nvPr isPhoto="false"/>
        </p:nvSpPr>
        <p:spPr>
          <a:xfrm flipH="false" flipV="false" rot="0">
            <a:off x="2755902" y="91"/>
            <a:ext cx="3632200" cy="5143500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lstStyle>
            <a:defPPr/>
            <a:lvl1pPr indent="0" lvl="0" marL="0"/>
            <a:lvl2pPr indent="0" lvl="1" marL="457200"/>
            <a:lvl3pPr indent="0" lvl="2" marL="914400"/>
            <a:lvl4pPr indent="0" lvl="3" marL="1371600"/>
            <a:lvl5pPr indent="0" lvl="4" marL="1828800"/>
            <a:lvl6pPr indent="0" lvl="5" marL="2286000"/>
            <a:lvl7pPr indent="0" lvl="6" marL="2743200"/>
            <a:lvl8pPr indent="0" lvl="7" marL="3200400"/>
            <a:lvl9pPr indent="0" lvl="8" marL="3657600"/>
          </a:lstStyle>
          <a:p>
            <a:pPr algn="ctr" indent="0" marL="0">
              <a:buNone/>
            </a:pPr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1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55" name="GroupShape 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6" name="Shape 5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57" name="Shape 57"/>
          <p:cNvSpPr txBox="true"/>
          <p:nvPr isPhoto="false">
            <p:ph idx="1" type="body"/>
          </p:nvPr>
        </p:nvSpPr>
        <p:spPr>
          <a:prstGeom prst="rect">
            <a:avLst/>
          </a:prstGeom>
        </p:spPr>
      </p:sp>
      <p:sp>
        <p:nvSpPr>
          <p:cNvPr hidden="false" id="58" name="Shape 58"/>
          <p:cNvSpPr txBox="true"/>
          <p:nvPr isPhoto="false"/>
        </p:nvSpPr>
        <p:spPr>
          <a:xfrm flipH="false" flipV="false" rot="0">
            <a:off x="2400134" y="91"/>
            <a:ext cx="4262643" cy="5143500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lstStyle>
            <a:defPPr/>
            <a:lvl1pPr indent="0" lvl="0" marL="0"/>
            <a:lvl2pPr indent="0" lvl="1" marL="457200"/>
            <a:lvl3pPr indent="0" lvl="2" marL="914400"/>
            <a:lvl4pPr indent="0" lvl="3" marL="1371600"/>
            <a:lvl5pPr indent="0" lvl="4" marL="1828800"/>
            <a:lvl6pPr indent="0" lvl="5" marL="2286000"/>
            <a:lvl7pPr indent="0" lvl="6" marL="2743200"/>
            <a:lvl8pPr indent="0" lvl="7" marL="3200400"/>
            <a:lvl9pPr indent="0" lvl="8" marL="3657600"/>
          </a:lstStyle>
          <a:p>
            <a:pPr algn="ctr" indent="0" marL="0">
              <a:buNone/>
            </a:pPr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1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59" name="GroupShape 5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0" name="Shape 6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61" name="Shape 61"/>
          <p:cNvSpPr txBox="true"/>
          <p:nvPr isPhoto="false">
            <p:ph idx="1" type="body"/>
          </p:nvPr>
        </p:nvSpPr>
        <p:spPr>
          <a:prstGeom prst="rect">
            <a:avLst/>
          </a:prstGeom>
        </p:spPr>
      </p:sp>
      <p:sp>
        <p:nvSpPr>
          <p:cNvPr hidden="false" id="62" name="Shape 62"/>
          <p:cNvSpPr txBox="true"/>
          <p:nvPr isPhoto="false"/>
        </p:nvSpPr>
        <p:spPr>
          <a:xfrm flipH="false" flipV="false" rot="0">
            <a:off x="2755902" y="91"/>
            <a:ext cx="3632200" cy="5143500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lstStyle>
            <a:defPPr/>
            <a:lvl1pPr indent="0" lvl="0" marL="0"/>
            <a:lvl2pPr indent="0" lvl="1" marL="457200"/>
            <a:lvl3pPr indent="0" lvl="2" marL="914400"/>
            <a:lvl4pPr indent="0" lvl="3" marL="1371600"/>
            <a:lvl5pPr indent="0" lvl="4" marL="1828800"/>
            <a:lvl6pPr indent="0" lvl="5" marL="2286000"/>
            <a:lvl7pPr indent="0" lvl="6" marL="2743200"/>
            <a:lvl8pPr indent="0" lvl="7" marL="3200400"/>
            <a:lvl9pPr indent="0" lvl="8" marL="3657600"/>
          </a:lstStyle>
          <a:p>
            <a:pPr algn="ctr" indent="0" marL="0">
              <a:buNone/>
            </a:pPr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2" name="GroupShape 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3" name="Shape 23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24" name="Shape 24"/>
          <p:cNvSpPr txBox="true"/>
          <p:nvPr isPhoto="false">
            <p:ph idx="1" type="body"/>
          </p:nvPr>
        </p:nvSpPr>
        <p:spPr>
          <a:xfrm flipH="false" flipV="false" rot="0">
            <a:off x="628650" y="238460"/>
            <a:ext cx="7886704" cy="4394426"/>
          </a:xfrm>
          <a:prstGeom prst="rect">
            <a:avLst/>
          </a:prstGeom>
        </p:spPr>
        <p:txBody>
          <a:bodyPr>
            <a:noAutofit/>
          </a:bodyPr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ОСТОРОЖНО: БОЛЕЗНЕТВОРНЫЕ МИКРОБЫ!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1.Летнее тепло не только согревает, но и к сожалению содействует размножению болезнетворных бактерий, которые чаще всего попадают в организм с недоброкачественной пищей. Пищевые продукты и элементарное не соблюдение правил гигиены могут вызвать кишечные инфекционные заболевания.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Не забывайте обязательно мыть овощи и фрукты перед употреблением.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Мыть руки перед едой! Летом, как никогда актуально. Перед тем как перекусить в открытом кафе на улице, обратите внимание, есть ли там умывальник.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5" name="GroupShape 2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" name="Shape 2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27" name="Shape 27"/>
          <p:cNvSpPr txBox="true"/>
          <p:nvPr isPhoto="false">
            <p:ph idx="1" type="body"/>
          </p:nvPr>
        </p:nvSpPr>
        <p:spPr>
          <a:xfrm flipH="false" flipV="false" rot="0">
            <a:off x="628650" y="306010"/>
            <a:ext cx="7886704" cy="4326876"/>
          </a:xfrm>
          <a:prstGeom prst="rect">
            <a:avLst/>
          </a:prstGeom>
        </p:spPr>
        <p:txBody>
          <a:bodyPr>
            <a:noAutofit/>
          </a:bodyPr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ОСТОРОЖНО: СОЛНЦЕ!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К травмам относится тепловой удар и солнечные ожоги, полученные ребенком в жаркий день. Следите пожалуйста за тем, как одет Ваш ребенок, сколько времени он пробыл под открытым солнцем. В солнечный день обязателен головной убор.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 </a:t>
            </a: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 ВОЗЛЕ ВОДОЕМОВ!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Вы отвечаете за жизнь и здоровье ваших детей!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Не оставляйте детей без присмотра при отдыхе на водных объектах!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Не отпускайте детей гулять одних вблизи водоемов!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За купающимися детьми должно вестись непрерывное наблюдение со стороны взрослых!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4.Следует помнить, что грязные и заброшенные водоемы могут содержать дизентерию, брюшной тиф, сальмонеллез и холеру!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 НА ДОРОГЕ!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28" name="GroupShape 2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9" name="Shape 29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30" name="Shape 30"/>
          <p:cNvSpPr txBox="true"/>
          <p:nvPr isPhoto="false">
            <p:ph idx="1" type="body"/>
          </p:nvPr>
        </p:nvSpPr>
        <p:spPr>
          <a:xfrm flipH="false" flipV="false" rot="0">
            <a:off x="628650" y="208545"/>
            <a:ext cx="7886704" cy="4424341"/>
          </a:xfrm>
          <a:prstGeom prst="rect">
            <a:avLst/>
          </a:prstGeom>
        </p:spPr>
        <p:txBody>
          <a:bodyPr>
            <a:noAutofit/>
          </a:bodyPr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 НА ДОРОГЕ!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Своевременно обучайте детей умению ориентироваться в дорожной ситуации, воспитывайте у ребенка потребность быть дисциплинированным и внимательным на улице, осторожным и осмотрительным.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Не отпускайте ребенка без взрослых на дорогу.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Держите ребенка за руку, не разрешайте сходить с тротуара.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4. Приучайте ребенка ходить спокойным шагом, придерживаясь правой стороны тротуара.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5. Напоминайте, что дорога предназначена только для машин, а тротуар для пешеходов.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6. Приучайте ребенка к правилу, переходить дорогу надо только по переходу (наземному или подземному).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7. Не разрешайте ребенку в общественном транспорте высовываться из окна, выставлять руки, либо другие предметы.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1" name="GroupShape 3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2" name="Shape 32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33" name="Shape 33"/>
          <p:cNvSpPr txBox="true"/>
          <p:nvPr isPhoto="false">
            <p:ph idx="1" type="body"/>
          </p:nvPr>
        </p:nvSpPr>
        <p:spPr>
          <a:xfrm flipH="false" flipV="false" rot="0">
            <a:off x="628650" y="341453"/>
            <a:ext cx="7886704" cy="4291434"/>
          </a:xfrm>
          <a:prstGeom prst="rect">
            <a:avLst/>
          </a:prstGeom>
        </p:spPr>
        <p:txBody>
          <a:bodyPr>
            <a:noAutofit/>
          </a:bodyPr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ОПАСНОСТИ СВЯЗАННЫЕ С ПУТЕШЕСТВИЕМ НА ЛИЧНОМ ТРАНСПОРТЕ!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Открытые окна.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Незаблокированные двери.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Остановки в незнакомых местах.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4. Сажайте детей на самые безопасные места (середину или правую часть заднего сиденья).  Пристегивайте ребенка ремнями безопасности.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 5. Не разрешайте ребенку стоять между сиденьями, высовываться из окна, выставлять руки, снимать блок с двери, трогать ручки во время движения.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6. Выходить ребенку из машины можно только после взрослого.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4" name="GroupShape 3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5" name="Shape 35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36" name="Shape 36"/>
          <p:cNvSpPr txBox="true"/>
          <p:nvPr isPhoto="false">
            <p:ph idx="1" type="body"/>
          </p:nvPr>
        </p:nvSpPr>
        <p:spPr>
          <a:xfrm flipH="false" flipV="false" rot="0">
            <a:off x="628650" y="226266"/>
            <a:ext cx="7886704" cy="4406620"/>
          </a:xfrm>
          <a:prstGeom prst="rect">
            <a:avLst/>
          </a:prstGeom>
        </p:spPr>
        <p:txBody>
          <a:bodyPr>
            <a:noAutofit/>
          </a:bodyPr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ОПАСНОСТИ, СВЯЗАННЫЕ С КАТАНИЕМ НА РОЛИКАХ И ВЕЛОСИПЕДЕ!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Крутой склон дороги.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Неровности на дороге.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Проезжающий транспорт.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4. Не разрешайте ребенку выходить на улицу с велосипедом, самокатом или роликами без сопровождения взрослых.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5. Научите ребенка останавливаться у опасных мест – выезд машин из дворов, автостоянок и др.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6. Разрешайте кататься только по тротуарам с ровной поверхностью.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just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7. Если ребенок еще плохо управляет велосипедом и часто падает, снабдите его индивидуальными средствами защиты: наколенниками, налокотниками, шлемом.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37" name="GroupShape 3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" name="Shape 3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39" name="Shape 39"/>
          <p:cNvSpPr txBox="true"/>
          <p:nvPr isPhoto="false">
            <p:ph idx="1" type="body"/>
          </p:nvPr>
        </p:nvSpPr>
        <p:spPr>
          <a:xfrm flipH="false" flipV="false" rot="0">
            <a:off x="628650" y="270568"/>
            <a:ext cx="7886704" cy="4362318"/>
          </a:xfrm>
          <a:prstGeom prst="rect">
            <a:avLst/>
          </a:prstGeom>
        </p:spPr>
        <p:txBody>
          <a:bodyPr>
            <a:noAutofit/>
          </a:bodyPr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ОСТОРОЖНО НАСЕКОМЫЕ.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Для детей опасны укусы пчел, ос, комаров.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При оказании первой помощи в первую очередь следует удалить жало из места укуса, затем промыть ранку спиртом и положить холод.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Если реакция ребенка на укус бурная – необходимо немедленно обратиться к врачу (дать препарат противоаллергического действия).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Graublau Web"/>
                <a:ea typeface="Graublau Web"/>
                <a:cs typeface="Graublau Web"/>
              </a:rPr>
              <a:t> 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Лето  - это подходящее время для развития и воспитания детей и важно не упустить те возможности, которое оно представляет.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0" name="GroupShape 4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1" name="Shape 4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42" name="Shape 42"/>
          <p:cNvSpPr txBox="true"/>
          <p:nvPr isPhoto="false">
            <p:ph idx="1" type="body"/>
          </p:nvPr>
        </p:nvSpPr>
        <p:spPr>
          <a:xfrm flipH="false" flipV="false" rot="0">
            <a:off x="628650" y="279429"/>
            <a:ext cx="7886704" cy="4353458"/>
          </a:xfrm>
          <a:prstGeom prst="rect">
            <a:avLst/>
          </a:prstGeom>
        </p:spPr>
        <p:txBody>
          <a:bodyPr>
            <a:noAutofit/>
          </a:bodyPr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FF0000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ПОМНИТЕ: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1. Отдых – это хорошо. Неорганизованный отдых – это плохо.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2. Солнце – это прекрасно. Отсутствие тени – плохо!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3. Морской воздух, купание – это хорошо. Многочасовое купание – плохо.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l" indent="0" marL="0" marR="0">
              <a:spcBef>
                <a:spcPts val="0"/>
              </a:spcBef>
              <a:spcAft>
                <a:spcPts val="1209"/>
              </a:spcAft>
            </a:pPr>
            <a:r>
              <a:rPr b="fals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4. Экзотика – это хорошо. Заморские инфекции – это опасно.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Впереди  у Вас три месяца летнего отдыха.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  <a:p>
            <a:pPr algn="ctr" indent="0" marL="0" marR="0">
              <a:spcBef>
                <a:spcPts val="0"/>
              </a:spcBef>
              <a:spcAft>
                <a:spcPts val="1209"/>
              </a:spcAft>
            </a:pPr>
            <a:r>
              <a:rPr b="true" i="false" spc="0">
                <a:solidFill>
                  <a:srgbClr val="212529"/>
                </a:solidFill>
                <a:highlight>
                  <a:srgbClr val="F3F4F7">
                    <a:alpha val="89804"/>
                  </a:srgbClr>
                </a:highlight>
                <a:latin typeface="Times New Roman&quot;"/>
                <a:ea typeface="Times New Roman&quot;"/>
                <a:cs typeface="Times New Roman&quot;"/>
              </a:rPr>
              <a:t>Желаем Вам интересного лета, хорошего настроения, здоровья!</a:t>
            </a:r>
            <a:endParaRPr b="false" i="false" spc="0">
              <a:solidFill>
                <a:srgbClr val="212529"/>
              </a:solidFill>
              <a:highlight>
                <a:srgbClr val="F3F4F7">
                  <a:alpha val="89804"/>
                </a:srgbClr>
              </a:highlight>
              <a:latin typeface="Graublau Web"/>
              <a:ea typeface="Graublau Web"/>
              <a:cs typeface="Graublau Web"/>
            </a:endParaRPr>
          </a:p>
        </p:txBody>
      </p:sp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43" name="GroupShape 4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4" name="Shape 4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</p:sp>
      <p:sp>
        <p:nvSpPr>
          <p:cNvPr hidden="false" id="45" name="Shape 45"/>
          <p:cNvSpPr txBox="true"/>
          <p:nvPr isPhoto="false">
            <p:ph idx="1" type="body"/>
          </p:nvPr>
        </p:nvSpPr>
        <p:spPr>
          <a:prstGeom prst="rect">
            <a:avLst/>
          </a:prstGeom>
        </p:spPr>
      </p:sp>
      <p:sp>
        <p:nvSpPr>
          <p:cNvPr hidden="false" id="46" name="Shape 46"/>
          <p:cNvSpPr txBox="true"/>
          <p:nvPr isPhoto="false"/>
        </p:nvSpPr>
        <p:spPr>
          <a:xfrm flipH="false" flipV="false" rot="0">
            <a:off x="2755902" y="91"/>
            <a:ext cx="3632200" cy="5143500"/>
          </a:xfrm>
          <a:prstGeom prst="rect">
            <a:avLst/>
          </a:prstGeom>
          <a:blipFill>
            <a:blip r:embed="rId1"/>
            <a:stretch/>
          </a:blipFill>
        </p:spPr>
        <p:txBody>
          <a:bodyPr anchor="ctr" anchorCtr="true" bIns="46800" lIns="90000" rIns="90000" tIns="46800" vert="horz" wrap="square">
            <a:noAutofit/>
          </a:bodyPr>
          <a:lstStyle>
            <a:defPPr/>
            <a:lvl1pPr indent="0" lvl="0" marL="0"/>
            <a:lvl2pPr indent="0" lvl="1" marL="457200"/>
            <a:lvl3pPr indent="0" lvl="2" marL="914400"/>
            <a:lvl4pPr indent="0" lvl="3" marL="1371600"/>
            <a:lvl5pPr indent="0" lvl="4" marL="1828800"/>
            <a:lvl6pPr indent="0" lvl="5" marL="2286000"/>
            <a:lvl7pPr indent="0" lvl="6" marL="2743200"/>
            <a:lvl8pPr indent="0" lvl="7" marL="3200400"/>
            <a:lvl9pPr indent="0" lvl="8" marL="3657600"/>
          </a:lstStyle>
          <a:p>
            <a:pPr algn="ctr" indent="0" marL="0">
              <a:buNone/>
            </a:pPr>
            <a:endParaRPr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Basic">
  <a:themeElements>
    <a:clrScheme name="Office">
      <a:dk1>
        <a:srgbClr val="000000"/>
      </a:dk1>
      <a:lt1>
        <a:srgbClr val="FFFFFF"/>
      </a:lt1>
      <a:dk2>
        <a:srgbClr val="3D5166"/>
      </a:dk2>
      <a:lt2>
        <a:srgbClr val="E5E6E7"/>
      </a:lt2>
      <a:accent1>
        <a:srgbClr val="D15757"/>
      </a:accent1>
      <a:accent2>
        <a:srgbClr val="E8B448"/>
      </a:accent2>
      <a:accent3>
        <a:srgbClr val="91C25F"/>
      </a:accent3>
      <a:accent4>
        <a:srgbClr val="3EB07E"/>
      </a:accent4>
      <a:accent5>
        <a:srgbClr val="36A6D6"/>
      </a:accent5>
      <a:accent6>
        <a:srgbClr val="367FCB"/>
      </a:accent6>
      <a:hlink>
        <a:srgbClr val="367FCB"/>
      </a:hlink>
      <a:folHlink>
        <a:srgbClr val="965E99"/>
      </a:folHlink>
    </a:clrScheme>
    <a:fontScheme name="Office">
      <a:majorFont>
        <a:latin typeface="XO Oriel"/>
        <a:ea typeface=""/>
        <a:cs typeface=""/>
      </a:majorFont>
      <a:minorFont>
        <a:latin typeface="XO Orie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6350">
          <a:solidFill>
            <a:schemeClr val="phClr">
              <a:shade val="95000"/>
              <a:satMod val="105000"/>
            </a:schemeClr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MyOffice-CoreFramework-Android/37-1367.1091.10011.1001.1@92c86c4fc59398dd64f1786b019b76a317813c64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2016-09-26T08:24:41Z</dcterms:created>
  <dcterms:modified xsi:type="dcterms:W3CDTF">2025-06-18T03:59:44Z</dcterms:modified>
</cp:coreProperties>
</file>